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7" r:id="rId2"/>
    <p:sldId id="315" r:id="rId3"/>
    <p:sldId id="342" r:id="rId4"/>
    <p:sldId id="326" r:id="rId5"/>
    <p:sldId id="343" r:id="rId6"/>
    <p:sldId id="335" r:id="rId7"/>
    <p:sldId id="344" r:id="rId8"/>
    <p:sldId id="346" r:id="rId9"/>
    <p:sldId id="345" r:id="rId10"/>
  </p:sldIdLst>
  <p:sldSz cx="12801600" cy="9601200" type="A3"/>
  <p:notesSz cx="6797675" cy="9928225"/>
  <p:defaultTextStyle>
    <a:defPPr>
      <a:defRPr lang="ru-RU"/>
    </a:defPPr>
    <a:lvl1pPr marL="0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03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006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009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013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016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019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022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025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024">
          <p15:clr>
            <a:srgbClr val="A4A3A4"/>
          </p15:clr>
        </p15:guide>
        <p15:guide id="2" pos="40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FFE5C"/>
    <a:srgbClr val="83C937"/>
    <a:srgbClr val="3498DB"/>
    <a:srgbClr val="FFFFFF"/>
    <a:srgbClr val="DDE7F3"/>
    <a:srgbClr val="F0F0F0"/>
    <a:srgbClr val="C4D6EB"/>
    <a:srgbClr val="C9C9C9"/>
    <a:srgbClr val="D9D9D9"/>
    <a:srgbClr val="7CA3D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0" autoAdjust="0"/>
    <p:restoredTop sz="94076" autoAdjust="0"/>
  </p:normalViewPr>
  <p:slideViewPr>
    <p:cSldViewPr snapToGrid="0">
      <p:cViewPr varScale="1">
        <p:scale>
          <a:sx n="78" d="100"/>
          <a:sy n="78" d="100"/>
        </p:scale>
        <p:origin x="-1890" y="-120"/>
      </p:cViewPr>
      <p:guideLst>
        <p:guide orient="horz" pos="3024"/>
        <p:guide pos="40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967"/>
          </a:xfrm>
          <a:prstGeom prst="rect">
            <a:avLst/>
          </a:prstGeom>
        </p:spPr>
        <p:txBody>
          <a:bodyPr vert="horz" lIns="91437" tIns="45719" rIns="91437" bIns="4571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90" y="0"/>
            <a:ext cx="2946400" cy="496967"/>
          </a:xfrm>
          <a:prstGeom prst="rect">
            <a:avLst/>
          </a:prstGeom>
        </p:spPr>
        <p:txBody>
          <a:bodyPr vert="horz" lIns="91437" tIns="45719" rIns="91437" bIns="45719" rtlCol="0"/>
          <a:lstStyle>
            <a:lvl1pPr algn="r">
              <a:defRPr sz="1200"/>
            </a:lvl1pPr>
          </a:lstStyle>
          <a:p>
            <a:fld id="{DAA4F1FB-9621-4E55-960B-6E5666E8F1C6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9672"/>
            <a:ext cx="2946400" cy="496966"/>
          </a:xfrm>
          <a:prstGeom prst="rect">
            <a:avLst/>
          </a:prstGeom>
        </p:spPr>
        <p:txBody>
          <a:bodyPr vert="horz" lIns="91437" tIns="45719" rIns="91437" bIns="4571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90" y="9429672"/>
            <a:ext cx="2946400" cy="496966"/>
          </a:xfrm>
          <a:prstGeom prst="rect">
            <a:avLst/>
          </a:prstGeom>
        </p:spPr>
        <p:txBody>
          <a:bodyPr vert="horz" lIns="91437" tIns="45719" rIns="91437" bIns="45719" rtlCol="0" anchor="b"/>
          <a:lstStyle>
            <a:lvl1pPr algn="r">
              <a:defRPr sz="1200"/>
            </a:lvl1pPr>
          </a:lstStyle>
          <a:p>
            <a:fld id="{C738F9EE-21CB-436D-9F0D-5A5F89008D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59652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5556" tIns="47777" rIns="95556" bIns="4777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2"/>
          </a:xfrm>
          <a:prstGeom prst="rect">
            <a:avLst/>
          </a:prstGeom>
        </p:spPr>
        <p:txBody>
          <a:bodyPr vert="horz" lIns="95556" tIns="47777" rIns="95556" bIns="47777" rtlCol="0"/>
          <a:lstStyle>
            <a:lvl1pPr algn="r">
              <a:defRPr sz="1200"/>
            </a:lvl1pPr>
          </a:lstStyle>
          <a:p>
            <a:fld id="{C419B68F-5F92-45E0-8279-67C3FF3113A2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6" tIns="47777" rIns="95556" bIns="4777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9" y="4715909"/>
            <a:ext cx="5438139" cy="4467702"/>
          </a:xfrm>
          <a:prstGeom prst="rect">
            <a:avLst/>
          </a:prstGeom>
        </p:spPr>
        <p:txBody>
          <a:bodyPr vert="horz" lIns="95556" tIns="47777" rIns="95556" bIns="4777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5556" tIns="47777" rIns="95556" bIns="4777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2"/>
          </a:xfrm>
          <a:prstGeom prst="rect">
            <a:avLst/>
          </a:prstGeom>
        </p:spPr>
        <p:txBody>
          <a:bodyPr vert="horz" lIns="95556" tIns="47777" rIns="95556" bIns="47777" rtlCol="0" anchor="b"/>
          <a:lstStyle>
            <a:lvl1pPr algn="r">
              <a:defRPr sz="1200"/>
            </a:lvl1pPr>
          </a:lstStyle>
          <a:p>
            <a:fld id="{9E10E37C-2098-44D4-A761-9AAE14A948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32548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1436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725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870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0960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3911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3229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3911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03185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3911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8769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6639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1378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7B01B9F-D00E-314C-8291-F85B4724E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571625"/>
            <a:ext cx="9601200" cy="334168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32309C0-C27E-AE40-A9ED-00E992D65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5043488"/>
            <a:ext cx="9601200" cy="23177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5" indent="0" algn="ctr">
              <a:buNone/>
              <a:defRPr sz="2000"/>
            </a:lvl2pPr>
            <a:lvl3pPr marL="914290" indent="0" algn="ctr">
              <a:buNone/>
              <a:defRPr sz="1800"/>
            </a:lvl3pPr>
            <a:lvl4pPr marL="1371436" indent="0" algn="ctr">
              <a:buNone/>
              <a:defRPr sz="1500"/>
            </a:lvl4pPr>
            <a:lvl5pPr marL="1828581" indent="0" algn="ctr">
              <a:buNone/>
              <a:defRPr sz="1500"/>
            </a:lvl5pPr>
            <a:lvl6pPr marL="2285725" indent="0" algn="ctr">
              <a:buNone/>
              <a:defRPr sz="1500"/>
            </a:lvl6pPr>
            <a:lvl7pPr marL="2742870" indent="0" algn="ctr">
              <a:buNone/>
              <a:defRPr sz="1500"/>
            </a:lvl7pPr>
            <a:lvl8pPr marL="3200016" indent="0" algn="ctr">
              <a:buNone/>
              <a:defRPr sz="1500"/>
            </a:lvl8pPr>
            <a:lvl9pPr marL="3657161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C5543ED-1C2B-5C44-BB71-3F61282C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B01E-A03E-1F4A-BD29-9A9ED83BE05B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2583D51-34AE-B942-A26F-66E546B14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6677EA5-4E64-914A-8BD1-77BCB1311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33B-2803-5E4D-9C3B-DC53F615A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06258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D2FF87-8BA8-4345-8F5A-3D76E4068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8BDCD3A-5830-9648-848C-9CE6BEC69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8E47D2E-0BEB-CD46-9C21-C7604E6D3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B01E-A03E-1F4A-BD29-9A9ED83BE05B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919DFD6-8D56-A54A-BABA-29CB91420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6419166-7BEE-684B-BE99-E35CB9F79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33B-2803-5E4D-9C3B-DC53F615A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0110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BE86C791-8622-3D47-A2B1-341D7DFAAD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61464" y="511175"/>
            <a:ext cx="2760661" cy="81359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94B5673-CD21-D242-9060-ECCF6C539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79475" y="511175"/>
            <a:ext cx="8129589" cy="81359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AB4DC3E-5842-2942-9328-A57AFB861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B01E-A03E-1F4A-BD29-9A9ED83BE05B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533DFEC-4D7D-D347-B313-171B7686C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5815159-271C-B14E-A76E-3F04F64D5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33B-2803-5E4D-9C3B-DC53F615A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5141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5C9663-003E-EC4C-84FE-9739A3291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9351630-497D-5349-BF2C-A1FB4A364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106C6BC-7151-744C-9FAF-B328AA325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B01E-A03E-1F4A-BD29-9A9ED83BE05B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8886849-721F-714C-9D4C-B590F5D70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9AAB7B0-CED5-3143-B86E-3351A120D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33B-2803-5E4D-9C3B-DC53F615A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4302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FE5C35-6AA2-6C4B-8971-CF86D714C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25" y="2393949"/>
            <a:ext cx="11041064" cy="39941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2BC906C-79FD-194F-8036-F31F90CD9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3125" y="6424613"/>
            <a:ext cx="11041064" cy="2100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A408E64-E5B3-8B41-B161-49F2CB5B6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B01E-A03E-1F4A-BD29-9A9ED83BE05B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E930853-381D-804E-AFD4-4B6807505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F16B40-BB0B-BC45-AF98-0D1469F7F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33B-2803-5E4D-9C3B-DC53F615A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2282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AB04ED-372C-024E-A096-40A1C9EE9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88A3153-9C42-AD4B-BC23-F1CF4BBAF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9477" y="2555875"/>
            <a:ext cx="5445125" cy="60912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F2269EF-D6AB-7E44-9B29-06FA574AA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7001" y="2555875"/>
            <a:ext cx="5445125" cy="60912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24BB28E-0E39-9E42-91D5-EF753732F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B01E-A03E-1F4A-BD29-9A9ED83BE05B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7D5A95F-D1B6-B044-A270-25EE0368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5273AA2-1665-A548-9759-FAAB37AA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33B-2803-5E4D-9C3B-DC53F615A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9583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536FD8-0014-8242-948D-817604B7E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064" y="511176"/>
            <a:ext cx="11042650" cy="18557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3C83B8B-A94C-4E47-8FB7-A49A9A9F2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063" y="2354264"/>
            <a:ext cx="5416550" cy="1152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6" indent="0">
              <a:buNone/>
              <a:defRPr sz="1500" b="1"/>
            </a:lvl4pPr>
            <a:lvl5pPr marL="1828581" indent="0">
              <a:buNone/>
              <a:defRPr sz="1500" b="1"/>
            </a:lvl5pPr>
            <a:lvl6pPr marL="2285725" indent="0">
              <a:buNone/>
              <a:defRPr sz="1500" b="1"/>
            </a:lvl6pPr>
            <a:lvl7pPr marL="2742870" indent="0">
              <a:buNone/>
              <a:defRPr sz="1500" b="1"/>
            </a:lvl7pPr>
            <a:lvl8pPr marL="3200016" indent="0">
              <a:buNone/>
              <a:defRPr sz="1500" b="1"/>
            </a:lvl8pPr>
            <a:lvl9pPr marL="3657161" indent="0">
              <a:buNone/>
              <a:defRPr sz="15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707C1F4-AB02-AE47-B3CE-393945F94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1063" y="3506789"/>
            <a:ext cx="5416550" cy="5159375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1B8B11C-60C2-454A-AA21-C38F6D2AB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0177" y="2354264"/>
            <a:ext cx="5443537" cy="1152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6" indent="0">
              <a:buNone/>
              <a:defRPr sz="1500" b="1"/>
            </a:lvl4pPr>
            <a:lvl5pPr marL="1828581" indent="0">
              <a:buNone/>
              <a:defRPr sz="1500" b="1"/>
            </a:lvl5pPr>
            <a:lvl6pPr marL="2285725" indent="0">
              <a:buNone/>
              <a:defRPr sz="1500" b="1"/>
            </a:lvl6pPr>
            <a:lvl7pPr marL="2742870" indent="0">
              <a:buNone/>
              <a:defRPr sz="1500" b="1"/>
            </a:lvl7pPr>
            <a:lvl8pPr marL="3200016" indent="0">
              <a:buNone/>
              <a:defRPr sz="1500" b="1"/>
            </a:lvl8pPr>
            <a:lvl9pPr marL="3657161" indent="0">
              <a:buNone/>
              <a:defRPr sz="15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E2EEEEC-C638-9C4A-BDEA-9A266BACDB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0177" y="3506789"/>
            <a:ext cx="5443537" cy="5159375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2362444-110B-5C4D-B6CD-10DE2255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B01E-A03E-1F4A-BD29-9A9ED83BE05B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F66E2BF3-30E1-9945-8000-F3E4B7619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07D32FC8-F514-054B-BB0D-6C70887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33B-2803-5E4D-9C3B-DC53F615A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9393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A9B48C-E109-AB4A-BB24-F48197724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C5E9B13-7535-5047-A4F4-2248C6B36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B01E-A03E-1F4A-BD29-9A9ED83BE05B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43669F9-8A4D-BD42-AAFC-CAEC5D3A4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43CF9EB-BFC2-594B-A4DF-F94149542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33B-2803-5E4D-9C3B-DC53F615A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7825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03DAE618-00CE-0F4E-92AC-613F9E8C5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B01E-A03E-1F4A-BD29-9A9ED83BE05B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72FDA5B-F424-D04F-821C-88ACC8DA4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87EA152-076B-F442-8A51-5142D4D92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33B-2803-5E4D-9C3B-DC53F615A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8460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524673-57D7-EF4B-BCC3-EA09D4BFF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064" y="639764"/>
            <a:ext cx="4129087" cy="22399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780BF1A-B3D9-334E-8FE8-6C779C6FE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951" y="1382715"/>
            <a:ext cx="6481763" cy="6823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710F72A-583D-814D-9093-27D37E36C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064" y="2879726"/>
            <a:ext cx="4129087" cy="5337175"/>
          </a:xfrm>
        </p:spPr>
        <p:txBody>
          <a:bodyPr/>
          <a:lstStyle>
            <a:lvl1pPr marL="0" indent="0">
              <a:buNone/>
              <a:defRPr sz="1500"/>
            </a:lvl1pPr>
            <a:lvl2pPr marL="457145" indent="0">
              <a:buNone/>
              <a:defRPr sz="1400"/>
            </a:lvl2pPr>
            <a:lvl3pPr marL="914290" indent="0">
              <a:buNone/>
              <a:defRPr sz="1300"/>
            </a:lvl3pPr>
            <a:lvl4pPr marL="1371436" indent="0">
              <a:buNone/>
              <a:defRPr sz="1000"/>
            </a:lvl4pPr>
            <a:lvl5pPr marL="1828581" indent="0">
              <a:buNone/>
              <a:defRPr sz="1000"/>
            </a:lvl5pPr>
            <a:lvl6pPr marL="2285725" indent="0">
              <a:buNone/>
              <a:defRPr sz="1000"/>
            </a:lvl6pPr>
            <a:lvl7pPr marL="2742870" indent="0">
              <a:buNone/>
              <a:defRPr sz="1000"/>
            </a:lvl7pPr>
            <a:lvl8pPr marL="3200016" indent="0">
              <a:buNone/>
              <a:defRPr sz="1000"/>
            </a:lvl8pPr>
            <a:lvl9pPr marL="3657161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286D412-D8B2-C64F-ADA5-B2949CFBF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B01E-A03E-1F4A-BD29-9A9ED83BE05B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EF0D897-1A35-8D4A-82CB-EF7733305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5E85364-DE4C-2C4A-BCFB-CC57C24B6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33B-2803-5E4D-9C3B-DC53F615A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4719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27B598-2797-3142-9238-630FDBF1C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064" y="639764"/>
            <a:ext cx="4129087" cy="22399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E1540E9-E56F-0549-AB64-8212BF9E05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41951" y="1382715"/>
            <a:ext cx="6481763" cy="6823075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6" indent="0">
              <a:buNone/>
              <a:defRPr sz="2000"/>
            </a:lvl4pPr>
            <a:lvl5pPr marL="1828581" indent="0">
              <a:buNone/>
              <a:defRPr sz="2000"/>
            </a:lvl5pPr>
            <a:lvl6pPr marL="2285725" indent="0">
              <a:buNone/>
              <a:defRPr sz="2000"/>
            </a:lvl6pPr>
            <a:lvl7pPr marL="2742870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44F2622-9DC1-9444-A0F7-55D2B6AAD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064" y="2879726"/>
            <a:ext cx="4129087" cy="5337175"/>
          </a:xfrm>
        </p:spPr>
        <p:txBody>
          <a:bodyPr/>
          <a:lstStyle>
            <a:lvl1pPr marL="0" indent="0">
              <a:buNone/>
              <a:defRPr sz="1500"/>
            </a:lvl1pPr>
            <a:lvl2pPr marL="457145" indent="0">
              <a:buNone/>
              <a:defRPr sz="1400"/>
            </a:lvl2pPr>
            <a:lvl3pPr marL="914290" indent="0">
              <a:buNone/>
              <a:defRPr sz="1300"/>
            </a:lvl3pPr>
            <a:lvl4pPr marL="1371436" indent="0">
              <a:buNone/>
              <a:defRPr sz="1000"/>
            </a:lvl4pPr>
            <a:lvl5pPr marL="1828581" indent="0">
              <a:buNone/>
              <a:defRPr sz="1000"/>
            </a:lvl5pPr>
            <a:lvl6pPr marL="2285725" indent="0">
              <a:buNone/>
              <a:defRPr sz="1000"/>
            </a:lvl6pPr>
            <a:lvl7pPr marL="2742870" indent="0">
              <a:buNone/>
              <a:defRPr sz="1000"/>
            </a:lvl7pPr>
            <a:lvl8pPr marL="3200016" indent="0">
              <a:buNone/>
              <a:defRPr sz="1000"/>
            </a:lvl8pPr>
            <a:lvl9pPr marL="3657161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A9EAD66-8849-0042-A965-F2B62C945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B01E-A03E-1F4A-BD29-9A9ED83BE05B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A19FEAA-DEF2-F64B-BA85-947AE5A7C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92330F7-24AB-0445-8C8E-060FF80A8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33B-2803-5E4D-9C3B-DC53F615A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4406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CBFA9B-ABC0-2F44-AC25-BC35F17D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476" y="511176"/>
            <a:ext cx="11042650" cy="1855788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6F56504-1738-F042-AEDE-42BCA2F0E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476" y="2555875"/>
            <a:ext cx="11042650" cy="6091238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2956E84-FA77-D645-8494-83FB1563D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477" y="8899526"/>
            <a:ext cx="2881313" cy="51117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6B01E-A03E-1F4A-BD29-9A9ED83BE05B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65963B4-9FC0-1C46-B5F4-9FADBBC57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40213" y="8899526"/>
            <a:ext cx="4321176" cy="51117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260DE11-B6AE-1A44-949D-82EF392CF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0814" y="8899526"/>
            <a:ext cx="2881312" cy="51117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AA33B-2803-5E4D-9C3B-DC53F615A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319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290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2" indent="-228572" algn="l" defTabSz="91429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7" indent="-228572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3" indent="-228572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2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572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2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4" indent="-228572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2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2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57F250F-67A3-DA4D-B2E2-B048CCDB28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84" t="7143" r="2886" b="9003"/>
          <a:stretch/>
        </p:blipFill>
        <p:spPr>
          <a:xfrm>
            <a:off x="0" y="685801"/>
            <a:ext cx="12801600" cy="805101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8325134"/>
            <a:ext cx="12801600" cy="1009935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C83DC331-EB23-DD41-94F7-486E94E3AFD9}"/>
              </a:ext>
            </a:extLst>
          </p:cNvPr>
          <p:cNvSpPr/>
          <p:nvPr/>
        </p:nvSpPr>
        <p:spPr>
          <a:xfrm>
            <a:off x="0" y="368490"/>
            <a:ext cx="12801600" cy="1095162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8598091"/>
            <a:ext cx="12801600" cy="464024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4115" y="3193509"/>
            <a:ext cx="11338087" cy="2406700"/>
          </a:xfrm>
          <a:prstGeom prst="rect">
            <a:avLst/>
          </a:prstGeom>
          <a:noFill/>
        </p:spPr>
        <p:txBody>
          <a:bodyPr wrap="square" lIns="127893" tIns="63952" rIns="127893" bIns="63952" anchor="ctr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Проект «Внесение изменений в Правила землепользования и застройки территории (части территории) городского округа Пущино Московской области»</a:t>
            </a:r>
          </a:p>
          <a:p>
            <a:pPr algn="ctr"/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latin typeface="Arial" panose="020B0604020202020204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929" y="549774"/>
            <a:ext cx="3359307" cy="7553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8658498"/>
            <a:ext cx="12801600" cy="36932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1800" b="1" spc="99" dirty="0">
                <a:latin typeface="Arial" pitchFamily="34" charset="0"/>
                <a:ea typeface="Verdana" pitchFamily="34" charset="0"/>
                <a:cs typeface="Arial" pitchFamily="34" charset="0"/>
              </a:rPr>
              <a:t>Московская область 2021</a:t>
            </a:r>
            <a:endParaRPr lang="ru-RU" sz="18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10" name="Рисунок 9" descr="456px-Coat_of_arms_of_Moscow_Oblast_(large)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737075" y="385866"/>
            <a:ext cx="805218" cy="10594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968991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 fontScale="85000" lnSpcReduction="10000"/>
          </a:bodyPr>
          <a:lstStyle/>
          <a:p>
            <a:pPr lvl="1"/>
            <a:r>
              <a:rPr lang="ru-RU" sz="2000" b="1" dirty="0">
                <a:latin typeface="Arial" pitchFamily="34" charset="0"/>
                <a:cs typeface="Arial" pitchFamily="34" charset="0"/>
              </a:rPr>
              <a:t>2 часть Правил землепользования и застройки</a:t>
            </a:r>
          </a:p>
          <a:p>
            <a:pPr lvl="1"/>
            <a:r>
              <a:rPr lang="ru-RU" sz="2000" dirty="0"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Карта градостроительного зонирования с установленными территориями, в границах которых предусматривается осуществление деятельности по комплексному и устойчивому развитию территории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»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57BEF9A-C8B2-47A7-A0DE-D5230617F9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037258"/>
            <a:ext cx="12522200" cy="79233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500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968991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 fontScale="85000" lnSpcReduction="10000"/>
          </a:bodyPr>
          <a:lstStyle/>
          <a:p>
            <a:pPr lvl="1"/>
            <a:r>
              <a:rPr lang="ru-RU" sz="2000" b="1" dirty="0">
                <a:latin typeface="Arial" pitchFamily="34" charset="0"/>
                <a:cs typeface="Arial" pitchFamily="34" charset="0"/>
              </a:rPr>
              <a:t>2 часть Правил землепользования и застройки</a:t>
            </a:r>
          </a:p>
          <a:p>
            <a:pPr lvl="1"/>
            <a:r>
              <a:rPr lang="ru-RU" sz="2000" dirty="0"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Карта градостроительного зонирования с установленными территориями, в границах которых предусматривается осуществление деятельности по комплексному и устойчивому развитию территории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»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C10F3D4-3A00-4171-A12B-9FDE80606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2" y="1020462"/>
            <a:ext cx="12631815" cy="62820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6762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968991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 fontScale="85000" lnSpcReduction="20000"/>
          </a:bodyPr>
          <a:lstStyle/>
          <a:p>
            <a:pPr lvl="1"/>
            <a:r>
              <a:rPr lang="ru-RU" sz="2000" b="1" dirty="0">
                <a:latin typeface="Arial" pitchFamily="34" charset="0"/>
                <a:cs typeface="Arial" pitchFamily="34" charset="0"/>
              </a:rPr>
              <a:t>2 часть Правил землепользования и застройки</a:t>
            </a:r>
          </a:p>
          <a:p>
            <a:pPr lvl="1"/>
            <a:r>
              <a:rPr lang="ru-RU" sz="2000" dirty="0"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Карта градостроительного зонирования с отображением границ населенных пунктов, входящих в состав городского округа, границ зон с особыми условиями использования территорий, границ территорий объектов культурного наследия и границ территорий исторических поселений (по сведениям ИСОГД)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3F8048-2163-4E61-BD4E-98DF4A43DA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1064022"/>
            <a:ext cx="12537440" cy="79457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500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968991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 fontScale="85000" lnSpcReduction="20000"/>
          </a:bodyPr>
          <a:lstStyle/>
          <a:p>
            <a:pPr lvl="1"/>
            <a:r>
              <a:rPr lang="ru-RU" sz="2000" b="1" dirty="0">
                <a:latin typeface="Arial" pitchFamily="34" charset="0"/>
                <a:cs typeface="Arial" pitchFamily="34" charset="0"/>
              </a:rPr>
              <a:t>2 часть Правил землепользования и застройки</a:t>
            </a:r>
          </a:p>
          <a:p>
            <a:pPr lvl="1"/>
            <a:r>
              <a:rPr lang="ru-RU" sz="2000" dirty="0"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Карта градостроительного зонирования с отображением границ населенных пунктов, входящих в состав городского округа, границ зон с особыми условиями использования территорий, границ территорий объектов культурного наследия и границ территорий исторических поселений (по сведениям ИСОГД)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204D9FC-E46E-4481-922A-999F28F903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9" y="1072243"/>
            <a:ext cx="12577021" cy="71244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6895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968991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 fontScale="85000" lnSpcReduction="20000"/>
          </a:bodyPr>
          <a:lstStyle/>
          <a:p>
            <a:pPr lvl="1"/>
            <a:r>
              <a:rPr lang="ru-RU" sz="2000" b="1" dirty="0">
                <a:latin typeface="Arial" pitchFamily="34" charset="0"/>
                <a:cs typeface="Arial" pitchFamily="34" charset="0"/>
              </a:rPr>
              <a:t>2 часть Правил землепользования и застройки</a:t>
            </a:r>
          </a:p>
          <a:p>
            <a:pPr lvl="1"/>
            <a:r>
              <a:rPr lang="ru-RU" sz="2000" dirty="0"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Карта градостроительного зонирования с отображением границ населенных пунктов, входящих в состав городского округа, границ зон с особыми условиями использования территорий, границ территорий объектов культурного наследия и границ территорий исторических поселений (по сведениям ЕГРН)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71D6E03-B9A5-4922-8BEB-052B4A9025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084263"/>
            <a:ext cx="12458700" cy="78874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500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968991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 fontScale="85000" lnSpcReduction="20000"/>
          </a:bodyPr>
          <a:lstStyle/>
          <a:p>
            <a:pPr lvl="1"/>
            <a:r>
              <a:rPr lang="ru-RU" sz="2000" b="1" dirty="0">
                <a:latin typeface="Arial" pitchFamily="34" charset="0"/>
                <a:cs typeface="Arial" pitchFamily="34" charset="0"/>
              </a:rPr>
              <a:t>2 часть Правил землепользования и застройки</a:t>
            </a:r>
          </a:p>
          <a:p>
            <a:pPr lvl="1"/>
            <a:r>
              <a:rPr lang="ru-RU" sz="2000" dirty="0"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Карта градостроительного зонирования с отображением границ населенных пунктов, входящих в состав городского округа, границ зон с особыми условиями использования территорий, границ территорий объектов культурного наследия и границ территорий исторических поселений (по сведениям ЕГРН)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ED9DD60-0311-4263-BFE4-BE4C07DEB0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2" y="1072243"/>
            <a:ext cx="12551995" cy="70748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5272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968991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 fontScale="85000" lnSpcReduction="20000"/>
          </a:bodyPr>
          <a:lstStyle/>
          <a:p>
            <a:pPr lvl="1"/>
            <a:r>
              <a:rPr lang="ru-RU" sz="2000" b="1" dirty="0">
                <a:latin typeface="Arial" pitchFamily="34" charset="0"/>
                <a:cs typeface="Arial" pitchFamily="34" charset="0"/>
              </a:rPr>
              <a:t>Корректировка границ территориальной зоны КРТ-5 - Зона осуществления деятельности по комплексному развитию территории и установление территориальной зоны Ж-1 – Зона многоквартирной жилой застройки для земельного участка с кадастровым номером 50:60:0020202:303 в связи с обращением Министерства строительного комплекса Московской области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6A9817D-8DB4-467C-A498-5DAA5E24AE5B}"/>
              </a:ext>
            </a:extLst>
          </p:cNvPr>
          <p:cNvSpPr txBox="1"/>
          <p:nvPr/>
        </p:nvSpPr>
        <p:spPr>
          <a:xfrm>
            <a:off x="812800" y="995398"/>
            <a:ext cx="1109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Фрагменты концепции строительства многоквартирных домов на земельном участке с кадастровым номером 50:60:0020202:303, разработанной застройщиком ГК Мосстрой-31 в целях расселения аварийного жилищного фонда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46EB515-2D02-40E7-AA76-D69125D93E5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6860" y="1536010"/>
            <a:ext cx="6187440" cy="46224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3790057-BF8B-409D-970F-67DAC1E666A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5730" y="1536010"/>
            <a:ext cx="5755162" cy="46224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6498816-5809-484B-99B2-15B2093FCEE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6860" y="6260107"/>
            <a:ext cx="3552825" cy="27073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77B0757-E5B3-458C-8E11-6C6D05D9163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95750" y="6545392"/>
            <a:ext cx="8403590" cy="20477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12169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968991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 fontScale="85000" lnSpcReduction="20000"/>
          </a:bodyPr>
          <a:lstStyle/>
          <a:p>
            <a:pPr lvl="1"/>
            <a:r>
              <a:rPr lang="ru-RU" sz="2000" b="1" dirty="0">
                <a:latin typeface="Arial" pitchFamily="34" charset="0"/>
                <a:cs typeface="Arial" pitchFamily="34" charset="0"/>
              </a:rPr>
              <a:t>Корректировка границ территориальной зоны КРТ-5 - Зона осуществления деятельности по комплексному развитию территории и установление территориальной зоны Ж-1 – Зона многоквартирной жилой застройки для земельного участка с кадастровым номером 50:60:0020202:303 в связи с обращением Министерства строительного комплекса Московской области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4605" y="1109055"/>
            <a:ext cx="6228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" pitchFamily="34" charset="0"/>
                <a:cs typeface="Arial" pitchFamily="34" charset="0"/>
              </a:rPr>
              <a:t>Внесение изменений в «Правила землепользования и застройки территории (части территории) городского округа Пущино Московской области» от 26.12.2019 № 32/07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90153" y="1109055"/>
            <a:ext cx="6228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Проект «Внесение изменений в «Правила землепользования и застройки территории (части территории) городского округа Котельники Московской области»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33C8C3C-A6FD-477E-AEF6-C4C9B5DC52E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8300" y="1751500"/>
            <a:ext cx="5816600" cy="56608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E79E926-E348-4B68-836E-9B627A92AEC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29402" y="1751500"/>
            <a:ext cx="5809311" cy="5660898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1B7510C3-3C28-4E1D-B143-50E411A20A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4040310"/>
              </p:ext>
            </p:extLst>
          </p:nvPr>
        </p:nvGraphicFramePr>
        <p:xfrm>
          <a:off x="368300" y="7628439"/>
          <a:ext cx="7543800" cy="1219200"/>
        </p:xfrm>
        <a:graphic>
          <a:graphicData uri="http://schemas.openxmlformats.org/presentationml/2006/ole">
            <p:oleObj spid="_x0000_s2055" r:id="rId7" imgW="7543815" imgH="1219202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861752679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20746</TotalTime>
  <Words>419</Words>
  <Application>Microsoft Office PowerPoint</Application>
  <PresentationFormat>A3 (297x420 мм)</PresentationFormat>
  <Paragraphs>38</Paragraphs>
  <Slides>9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Специальное оформление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НИиПИИ ЭГ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k.ziyatdinova</dc:creator>
  <cp:lastModifiedBy>plzvtl</cp:lastModifiedBy>
  <cp:revision>1305</cp:revision>
  <cp:lastPrinted>2018-03-12T13:21:38Z</cp:lastPrinted>
  <dcterms:created xsi:type="dcterms:W3CDTF">2015-11-11T14:23:18Z</dcterms:created>
  <dcterms:modified xsi:type="dcterms:W3CDTF">2021-10-28T09:44:44Z</dcterms:modified>
</cp:coreProperties>
</file>